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4"/>
  </p:notesMasterIdLst>
  <p:sldIdLst>
    <p:sldId id="256" r:id="rId2"/>
    <p:sldId id="257" r:id="rId3"/>
    <p:sldId id="264" r:id="rId4"/>
    <p:sldId id="259" r:id="rId5"/>
    <p:sldId id="262" r:id="rId6"/>
    <p:sldId id="258" r:id="rId7"/>
    <p:sldId id="263" r:id="rId8"/>
    <p:sldId id="260" r:id="rId9"/>
    <p:sldId id="265" r:id="rId10"/>
    <p:sldId id="266" r:id="rId11"/>
    <p:sldId id="268" r:id="rId12"/>
    <p:sldId id="269" r:id="rId1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07033"/>
    <a:srgbClr val="6E7A00"/>
    <a:srgbClr val="DBF200"/>
    <a:srgbClr val="0000CC"/>
    <a:srgbClr val="9EFF29"/>
    <a:srgbClr val="FF2549"/>
    <a:srgbClr val="C33A1F"/>
    <a:srgbClr val="003635"/>
    <a:srgbClr val="D6370C"/>
    <a:srgbClr val="1D3A0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4C91F15-F0A3-44CB-95E6-82AA681762B1}" v="3669" dt="2020-02-16T10:13:02.9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p:scale>
          <a:sx n="125" d="100"/>
          <a:sy n="125" d="100"/>
        </p:scale>
        <p:origin x="-226" y="82"/>
      </p:cViewPr>
      <p:guideLst>
        <p:guide orient="horz" pos="162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e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pPr/>
              <a:t>2/23/2020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pPr/>
              <a:t>‹#›</a:t>
            </a:fld>
            <a:endParaRPr lang="en-US"/>
          </a:p>
        </p:txBody>
      </p:sp>
    </p:spTree>
    <p:extLst>
      <p:ext uri="{BB962C8B-B14F-4D97-AF65-F5344CB8AC3E}">
        <p14:creationId xmlns:p14="http://schemas.microsoft.com/office/powerpoint/2010/main" xmlns=""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F533E96-F078-4B3D-A8F4-F1AF21EBC357}" type="slidenum">
              <a:rPr lang="en-US" smtClean="0"/>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pPr/>
              <a:t>8</a:t>
            </a:fld>
            <a:endParaRPr lang="en-US"/>
          </a:p>
        </p:txBody>
      </p:sp>
    </p:spTree>
    <p:extLst>
      <p:ext uri="{BB962C8B-B14F-4D97-AF65-F5344CB8AC3E}">
        <p14:creationId xmlns:p14="http://schemas.microsoft.com/office/powerpoint/2010/main" xmlns="" val="12845968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pPr/>
              <a:t>9</a:t>
            </a:fld>
            <a:endParaRPr lang="en-US"/>
          </a:p>
        </p:txBody>
      </p:sp>
    </p:spTree>
    <p:extLst>
      <p:ext uri="{BB962C8B-B14F-4D97-AF65-F5344CB8AC3E}">
        <p14:creationId xmlns:p14="http://schemas.microsoft.com/office/powerpoint/2010/main" xmlns="" val="1284596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pPr/>
              <a:t>10</a:t>
            </a:fld>
            <a:endParaRPr lang="en-US"/>
          </a:p>
        </p:txBody>
      </p:sp>
    </p:spTree>
    <p:extLst>
      <p:ext uri="{BB962C8B-B14F-4D97-AF65-F5344CB8AC3E}">
        <p14:creationId xmlns:p14="http://schemas.microsoft.com/office/powerpoint/2010/main" xmlns="" val="1284596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7350B06-B074-48FC-8CFD-53D2CD8FB95F}" type="slidenum">
              <a:rPr lang="en-US" smtClean="0"/>
              <a:pPr/>
              <a:t>12</a:t>
            </a:fld>
            <a:endParaRPr lang="en-US"/>
          </a:p>
        </p:txBody>
      </p:sp>
    </p:spTree>
    <p:extLst>
      <p:ext uri="{BB962C8B-B14F-4D97-AF65-F5344CB8AC3E}">
        <p14:creationId xmlns:p14="http://schemas.microsoft.com/office/powerpoint/2010/main" xmlns="" val="12845968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7198" y="3089787"/>
            <a:ext cx="8266473" cy="1002891"/>
          </a:xfrm>
          <a:noFill/>
          <a:effectLst>
            <a:outerShdw blurRad="50800" dist="38100" dir="2700000" algn="tl" rotWithShape="0">
              <a:prstClr val="black">
                <a:alpha val="40000"/>
              </a:prstClr>
            </a:outerShdw>
          </a:effectLst>
        </p:spPr>
        <p:txBody>
          <a:bodyPr>
            <a:normAutofit/>
          </a:bodyPr>
          <a:lstStyle>
            <a:lvl1pPr algn="ctr">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457199" y="4092676"/>
            <a:ext cx="8251723" cy="656301"/>
          </a:xfrm>
        </p:spPr>
        <p:txBody>
          <a:bodyPr>
            <a:normAutofit/>
          </a:bodyPr>
          <a:lstStyle>
            <a:lvl1pPr marL="0" indent="0" algn="ctr">
              <a:buNone/>
              <a:defRPr sz="2800" b="0" i="0">
                <a:solidFill>
                  <a:srgbClr val="DBF2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2/23/2020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xmlns=""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xmlns=""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9825" y="1120876"/>
            <a:ext cx="8259098" cy="626525"/>
          </a:xfrm>
        </p:spPr>
        <p:txBody>
          <a:bodyPr>
            <a:normAutofit/>
          </a:bodyPr>
          <a:lstStyle>
            <a:lvl1pPr algn="ctr">
              <a:defRPr sz="3600" baseline="0">
                <a:solidFill>
                  <a:srgbClr val="DBF20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63714" y="1740310"/>
            <a:ext cx="8246070" cy="3038166"/>
          </a:xfrm>
        </p:spPr>
        <p:txBody>
          <a:bodyPr/>
          <a:lstStyle>
            <a:lvl1pPr algn="ctr">
              <a:defRPr sz="2800">
                <a:solidFill>
                  <a:schemeClr val="bg1"/>
                </a:solidFill>
              </a:defRPr>
            </a:lvl1pPr>
            <a:lvl2pPr algn="ctr">
              <a:defRPr>
                <a:solidFill>
                  <a:schemeClr val="bg1"/>
                </a:solidFill>
              </a:defRPr>
            </a:lvl2pPr>
            <a:lvl3pPr algn="ctr">
              <a:defRPr>
                <a:solidFill>
                  <a:schemeClr val="bg1"/>
                </a:solidFill>
              </a:defRPr>
            </a:lvl3pPr>
            <a:lvl4pPr algn="ctr">
              <a:defRPr>
                <a:solidFill>
                  <a:schemeClr val="bg1"/>
                </a:solidFill>
              </a:defRPr>
            </a:lvl4pPr>
            <a:lvl5pPr algn="ct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25511" y="318046"/>
            <a:ext cx="6224988" cy="725349"/>
          </a:xfrm>
        </p:spPr>
        <p:txBody>
          <a:bodyPr>
            <a:normAutofit/>
          </a:bodyPr>
          <a:lstStyle>
            <a:lvl1pPr algn="l">
              <a:defRPr sz="3600">
                <a:solidFill>
                  <a:srgbClr val="007033"/>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418734" y="1069258"/>
            <a:ext cx="6245943" cy="3619239"/>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2/23/2020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2/23/2020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2/23/2020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8" y="1097556"/>
            <a:ext cx="8093365" cy="763525"/>
          </a:xfrm>
        </p:spPr>
        <p:txBody>
          <a:bodyPr>
            <a:normAutofit/>
          </a:bodyPr>
          <a:lstStyle>
            <a:lvl1pPr algn="ctr">
              <a:defRPr sz="3600" baseline="0">
                <a:solidFill>
                  <a:srgbClr val="DBF20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22131" y="1906230"/>
            <a:ext cx="4040188"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22131" y="2378627"/>
            <a:ext cx="4040188"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57252" y="1906230"/>
            <a:ext cx="4041775"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57252" y="2378627"/>
            <a:ext cx="4041775"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2/23/2020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2/23/2020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2/23/2020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2/23/2020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xmlns=""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2/23/2020</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xmlns=""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xmlns=""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4684" y="3082412"/>
            <a:ext cx="7875637" cy="936520"/>
          </a:xfrm>
        </p:spPr>
        <p:txBody>
          <a:bodyPr>
            <a:normAutofit fontScale="90000"/>
          </a:bodyPr>
          <a:lstStyle/>
          <a:p>
            <a:r>
              <a:rPr lang="en-US" dirty="0"/>
              <a:t>Automated Hydroponics- Soilless Farming</a:t>
            </a:r>
          </a:p>
        </p:txBody>
      </p:sp>
      <p:sp>
        <p:nvSpPr>
          <p:cNvPr id="3" name="Subtitle 2"/>
          <p:cNvSpPr>
            <a:spLocks noGrp="1"/>
          </p:cNvSpPr>
          <p:nvPr>
            <p:ph type="subTitle" idx="1"/>
          </p:nvPr>
        </p:nvSpPr>
        <p:spPr>
          <a:xfrm>
            <a:off x="892275" y="3943004"/>
            <a:ext cx="7315202" cy="730043"/>
          </a:xfrm>
        </p:spPr>
        <p:txBody>
          <a:bodyPr vert="horz" lIns="91440" tIns="45720" rIns="91440" bIns="45720" rtlCol="0" anchor="t">
            <a:normAutofit/>
          </a:bodyPr>
          <a:lstStyle/>
          <a:p>
            <a:r>
              <a:rPr lang="en-US" dirty="0"/>
              <a:t>Team Hydra</a:t>
            </a:r>
          </a:p>
        </p:txBody>
      </p:sp>
    </p:spTree>
    <p:extLst>
      <p:ext uri="{BB962C8B-B14F-4D97-AF65-F5344CB8AC3E}">
        <p14:creationId xmlns:p14="http://schemas.microsoft.com/office/powerpoint/2010/main" xmlns="" val="363920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CC665869-EBE3-4CB6-8290-E6D189DB565E}"/>
              </a:ext>
            </a:extLst>
          </p:cNvPr>
          <p:cNvSpPr txBox="1">
            <a:spLocks/>
          </p:cNvSpPr>
          <p:nvPr/>
        </p:nvSpPr>
        <p:spPr>
          <a:xfrm>
            <a:off x="324793" y="1034849"/>
            <a:ext cx="8259098" cy="626525"/>
          </a:xfrm>
          <a:prstGeom prst="rect">
            <a:avLst/>
          </a:prstGeom>
        </p:spPr>
        <p:txBody>
          <a:bodyPr>
            <a:normAutofit fontScale="975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smtClean="0">
                <a:ln>
                  <a:noFill/>
                </a:ln>
                <a:solidFill>
                  <a:srgbClr val="FFC000"/>
                </a:solidFill>
                <a:effectLst/>
                <a:uLnTx/>
                <a:uFillTx/>
                <a:latin typeface="+mj-lt"/>
                <a:ea typeface="+mj-ea"/>
                <a:cs typeface="Calibri"/>
              </a:rPr>
              <a:t>Outreach</a:t>
            </a:r>
            <a:endParaRPr kumimoji="0" lang="en-US" sz="3200" b="0" i="0" u="none" strike="noStrike" kern="1200" cap="none" spc="0" normalizeH="0" baseline="0" noProof="0" dirty="0">
              <a:ln>
                <a:noFill/>
              </a:ln>
              <a:solidFill>
                <a:srgbClr val="FFC000"/>
              </a:solidFill>
              <a:effectLst/>
              <a:uLnTx/>
              <a:uFillTx/>
              <a:latin typeface="+mj-lt"/>
              <a:ea typeface="+mj-ea"/>
              <a:cs typeface="+mj-cs"/>
            </a:endParaRPr>
          </a:p>
        </p:txBody>
      </p:sp>
      <p:sp>
        <p:nvSpPr>
          <p:cNvPr id="6" name="Content Placeholder 3">
            <a:extLst>
              <a:ext uri="{FF2B5EF4-FFF2-40B4-BE49-F238E27FC236}">
                <a16:creationId xmlns:a16="http://schemas.microsoft.com/office/drawing/2014/main" xmlns="" id="{2B8B5495-9B48-45F6-B51D-0018A4DCA320}"/>
              </a:ext>
            </a:extLst>
          </p:cNvPr>
          <p:cNvSpPr txBox="1">
            <a:spLocks/>
          </p:cNvSpPr>
          <p:nvPr/>
        </p:nvSpPr>
        <p:spPr>
          <a:xfrm>
            <a:off x="455885" y="2233522"/>
            <a:ext cx="8246070" cy="3038166"/>
          </a:xfrm>
          <a:prstGeom prst="rect">
            <a:avLst/>
          </a:prstGeom>
        </p:spPr>
        <p:txBody>
          <a:bodyPr vert="horz" lIns="91440" tIns="45720" rIns="91440" bIns="45720" rtlCol="0" anchor="t">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800" b="0" i="0" u="none" strike="noStrike" kern="1200" cap="none" spc="0" normalizeH="0" baseline="0" noProof="0" dirty="0">
              <a:ln>
                <a:noFill/>
              </a:ln>
              <a:solidFill>
                <a:schemeClr val="bg1"/>
              </a:solidFill>
              <a:effectLst/>
              <a:uLnTx/>
              <a:uFillTx/>
              <a:latin typeface="+mn-lt"/>
              <a:ea typeface="+mn-ea"/>
              <a:cs typeface="Calibri"/>
            </a:endParaRPr>
          </a:p>
        </p:txBody>
      </p:sp>
      <p:pic>
        <p:nvPicPr>
          <p:cNvPr id="7" name="Picture 6" descr="Capture1.PNG"/>
          <p:cNvPicPr>
            <a:picLocks noChangeAspect="1"/>
          </p:cNvPicPr>
          <p:nvPr/>
        </p:nvPicPr>
        <p:blipFill>
          <a:blip r:embed="rId3"/>
          <a:stretch>
            <a:fillRect/>
          </a:stretch>
        </p:blipFill>
        <p:spPr>
          <a:xfrm>
            <a:off x="676656" y="1642584"/>
            <a:ext cx="7827264" cy="3157614"/>
          </a:xfrm>
          <a:prstGeom prst="rect">
            <a:avLst/>
          </a:prstGeom>
        </p:spPr>
      </p:pic>
    </p:spTree>
    <p:extLst>
      <p:ext uri="{BB962C8B-B14F-4D97-AF65-F5344CB8AC3E}">
        <p14:creationId xmlns:p14="http://schemas.microsoft.com/office/powerpoint/2010/main" xmlns="" val="1091006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417992" y="318046"/>
            <a:ext cx="6593454" cy="800546"/>
          </a:xfrm>
        </p:spPr>
        <p:txBody>
          <a:bodyPr>
            <a:normAutofit/>
          </a:bodyPr>
          <a:lstStyle/>
          <a:p>
            <a:r>
              <a:rPr lang="en-US" dirty="0" smtClean="0"/>
              <a:t>Hydroponic Lettuce</a:t>
            </a:r>
            <a:endParaRPr lang="en-US" dirty="0"/>
          </a:p>
        </p:txBody>
      </p:sp>
      <p:sp>
        <p:nvSpPr>
          <p:cNvPr id="5" name="Content Placeholder 4"/>
          <p:cNvSpPr>
            <a:spLocks noGrp="1"/>
          </p:cNvSpPr>
          <p:nvPr>
            <p:ph idx="1"/>
          </p:nvPr>
        </p:nvSpPr>
        <p:spPr>
          <a:xfrm>
            <a:off x="2764642" y="1121896"/>
            <a:ext cx="6245943" cy="3619239"/>
          </a:xfrm>
        </p:spPr>
        <p:txBody>
          <a:bodyPr vert="horz" lIns="91440" tIns="45720" rIns="91440" bIns="45720" rtlCol="0" anchor="t">
            <a:normAutofit/>
          </a:bodyPr>
          <a:lstStyle/>
          <a:p>
            <a:r>
              <a:rPr lang="en-US" sz="2400" dirty="0" smtClean="0">
                <a:cs typeface="Calibri"/>
              </a:rPr>
              <a:t>pH: 6.4 for seedlings and 6.0 for mature plants.</a:t>
            </a:r>
            <a:endParaRPr lang="en-US" sz="2400" dirty="0">
              <a:cs typeface="Calibri"/>
            </a:endParaRPr>
          </a:p>
          <a:p>
            <a:r>
              <a:rPr lang="en-US" sz="2400" dirty="0" smtClean="0">
                <a:cs typeface="Calibri"/>
              </a:rPr>
              <a:t>Nutrient concentration: 750-840 </a:t>
            </a:r>
            <a:r>
              <a:rPr lang="en-US" sz="2400" dirty="0" err="1" smtClean="0">
                <a:cs typeface="Calibri"/>
              </a:rPr>
              <a:t>ppm</a:t>
            </a:r>
            <a:r>
              <a:rPr lang="en-US" sz="2400" dirty="0" smtClean="0">
                <a:cs typeface="Calibri"/>
              </a:rPr>
              <a:t>.</a:t>
            </a:r>
          </a:p>
          <a:p>
            <a:r>
              <a:rPr lang="en-US" sz="2400" dirty="0" smtClean="0">
                <a:cs typeface="Calibri"/>
              </a:rPr>
              <a:t>Light: 5 to 6 hours/day.</a:t>
            </a:r>
            <a:endParaRPr lang="en-US" sz="2400" dirty="0">
              <a:cs typeface="Calibri"/>
            </a:endParaRPr>
          </a:p>
          <a:p>
            <a:r>
              <a:rPr lang="en-US" sz="2400" dirty="0" smtClean="0">
                <a:cs typeface="Calibri"/>
              </a:rPr>
              <a:t>Nutrient: Grows well with 8-15-36 Hydroponic nutrient.</a:t>
            </a:r>
            <a:endParaRPr lang="en-US" sz="2400" dirty="0">
              <a:cs typeface="Calibri"/>
            </a:endParaRPr>
          </a:p>
          <a:p>
            <a:endParaRPr lang="en-US" sz="2400" dirty="0">
              <a:cs typeface="Calibri"/>
            </a:endParaRPr>
          </a:p>
        </p:txBody>
      </p:sp>
    </p:spTree>
    <p:extLst>
      <p:ext uri="{BB962C8B-B14F-4D97-AF65-F5344CB8AC3E}">
        <p14:creationId xmlns:p14="http://schemas.microsoft.com/office/powerpoint/2010/main" xmlns="" val="11016338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CC665869-EBE3-4CB6-8290-E6D189DB565E}"/>
              </a:ext>
            </a:extLst>
          </p:cNvPr>
          <p:cNvSpPr txBox="1">
            <a:spLocks/>
          </p:cNvSpPr>
          <p:nvPr/>
        </p:nvSpPr>
        <p:spPr>
          <a:xfrm>
            <a:off x="343081" y="1455473"/>
            <a:ext cx="8259098" cy="626525"/>
          </a:xfrm>
          <a:prstGeom prst="rect">
            <a:avLst/>
          </a:prstGeom>
        </p:spPr>
        <p:txBody>
          <a:bodyPr>
            <a:normAutofit fontScale="975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smtClean="0">
                <a:ln>
                  <a:noFill/>
                </a:ln>
                <a:solidFill>
                  <a:srgbClr val="FFFF00"/>
                </a:solidFill>
                <a:effectLst/>
                <a:uLnTx/>
                <a:uFillTx/>
                <a:latin typeface="+mj-lt"/>
                <a:ea typeface="+mj-ea"/>
                <a:cs typeface="Calibri"/>
              </a:rPr>
              <a:t>Other plants that can be grown using Hydroponics</a:t>
            </a:r>
            <a:endParaRPr kumimoji="0" lang="en-US" sz="2800" b="0" i="0" u="none" strike="noStrike" kern="1200" cap="none" spc="0" normalizeH="0" baseline="0" noProof="0" dirty="0">
              <a:ln>
                <a:noFill/>
              </a:ln>
              <a:solidFill>
                <a:srgbClr val="FFFF00"/>
              </a:solidFill>
              <a:effectLst/>
              <a:uLnTx/>
              <a:uFillTx/>
              <a:latin typeface="+mj-lt"/>
              <a:ea typeface="+mj-ea"/>
              <a:cs typeface="+mj-cs"/>
            </a:endParaRPr>
          </a:p>
        </p:txBody>
      </p:sp>
      <p:sp>
        <p:nvSpPr>
          <p:cNvPr id="6" name="Content Placeholder 3">
            <a:extLst>
              <a:ext uri="{FF2B5EF4-FFF2-40B4-BE49-F238E27FC236}">
                <a16:creationId xmlns:a16="http://schemas.microsoft.com/office/drawing/2014/main" xmlns="" id="{2B8B5495-9B48-45F6-B51D-0018A4DCA320}"/>
              </a:ext>
            </a:extLst>
          </p:cNvPr>
          <p:cNvSpPr txBox="1">
            <a:spLocks/>
          </p:cNvSpPr>
          <p:nvPr/>
        </p:nvSpPr>
        <p:spPr>
          <a:xfrm>
            <a:off x="455885" y="2233522"/>
            <a:ext cx="8246070" cy="3038166"/>
          </a:xfrm>
          <a:prstGeom prst="rect">
            <a:avLst/>
          </a:prstGeom>
        </p:spPr>
        <p:txBody>
          <a:bodyPr vert="horz" lIns="91440" tIns="45720" rIns="91440" bIns="45720" rtlCol="0" anchor="t">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smtClean="0">
                <a:solidFill>
                  <a:schemeClr val="bg1"/>
                </a:solidFill>
                <a:cs typeface="Calibri"/>
              </a:rPr>
              <a:t>Peppers and Herbs: require low pH of around 5.8 and light for 8-10 hours/day.</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800" b="0" i="0" u="none" strike="noStrike" kern="1200" cap="none" spc="0" normalizeH="0" noProof="0" dirty="0" smtClean="0">
                <a:ln>
                  <a:noFill/>
                </a:ln>
                <a:solidFill>
                  <a:schemeClr val="bg1"/>
                </a:solidFill>
                <a:effectLst/>
                <a:uLnTx/>
                <a:uFillTx/>
                <a:latin typeface="+mn-lt"/>
                <a:ea typeface="+mn-ea"/>
                <a:cs typeface="Calibri"/>
              </a:rPr>
              <a:t>Tomatoes: Need light for 10-12 hours/day. pH of 6.2 and </a:t>
            </a:r>
            <a:r>
              <a:rPr kumimoji="0" lang="en-US" sz="1800" b="0" i="0" u="none" strike="noStrike" kern="1200" cap="none" spc="0" normalizeH="0" noProof="0" dirty="0" err="1" smtClean="0">
                <a:ln>
                  <a:noFill/>
                </a:ln>
                <a:solidFill>
                  <a:schemeClr val="bg1"/>
                </a:solidFill>
                <a:effectLst/>
                <a:uLnTx/>
                <a:uFillTx/>
                <a:latin typeface="+mn-lt"/>
                <a:ea typeface="+mn-ea"/>
                <a:cs typeface="Calibri"/>
              </a:rPr>
              <a:t>flowe</a:t>
            </a:r>
            <a:r>
              <a:rPr lang="en-US" dirty="0" smtClean="0">
                <a:solidFill>
                  <a:schemeClr val="bg1"/>
                </a:solidFill>
                <a:cs typeface="Calibri"/>
              </a:rPr>
              <a:t>r clusters need to be shaken. </a:t>
            </a:r>
            <a:endParaRPr kumimoji="0" lang="en-US" sz="1800" b="0" i="0" u="none" strike="noStrike" kern="1200" cap="none" spc="0" normalizeH="0" noProof="0" dirty="0" smtClean="0">
              <a:ln>
                <a:noFill/>
              </a:ln>
              <a:solidFill>
                <a:schemeClr val="bg1"/>
              </a:solidFill>
              <a:effectLst/>
              <a:uLnTx/>
              <a:uFillTx/>
              <a:latin typeface="+mn-lt"/>
              <a:ea typeface="+mn-ea"/>
              <a:cs typeface="Calibri"/>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baseline="0" dirty="0" smtClean="0">
                <a:solidFill>
                  <a:schemeClr val="bg1"/>
                </a:solidFill>
                <a:cs typeface="Calibri"/>
              </a:rPr>
              <a:t>Cucumbers: pH between</a:t>
            </a:r>
            <a:r>
              <a:rPr lang="en-US" dirty="0" smtClean="0">
                <a:solidFill>
                  <a:schemeClr val="bg1"/>
                </a:solidFill>
                <a:cs typeface="Calibri"/>
              </a:rPr>
              <a:t> 6.4 to 6.7</a:t>
            </a:r>
            <a:r>
              <a:rPr lang="en-US" baseline="0" dirty="0" smtClean="0">
                <a:solidFill>
                  <a:schemeClr val="bg1"/>
                </a:solidFill>
                <a:cs typeface="Calibri"/>
              </a:rPr>
              <a:t>. Give a lot of fruit</a:t>
            </a:r>
            <a:r>
              <a:rPr lang="en-US" dirty="0" smtClean="0">
                <a:solidFill>
                  <a:schemeClr val="bg1"/>
                </a:solidFill>
                <a:cs typeface="Calibri"/>
              </a:rPr>
              <a:t> but need big spaces.</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smtClean="0">
                <a:solidFill>
                  <a:schemeClr val="bg1"/>
                </a:solidFill>
                <a:cs typeface="Calibri"/>
              </a:rPr>
              <a:t>Strawberries: Commercial crops that require less area. Colder areas preferred.</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800" b="0" i="0" u="none" strike="noStrike" kern="1200" cap="none" spc="0" normalizeH="0" baseline="0" noProof="0" dirty="0" smtClean="0">
                <a:ln>
                  <a:noFill/>
                </a:ln>
                <a:solidFill>
                  <a:schemeClr val="bg1"/>
                </a:solidFill>
                <a:effectLst/>
                <a:uLnTx/>
                <a:uFillTx/>
                <a:latin typeface="+mn-lt"/>
                <a:ea typeface="+mn-ea"/>
                <a:cs typeface="Calibri"/>
              </a:rPr>
              <a:t>Spinach.</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smtClean="0">
                <a:solidFill>
                  <a:schemeClr val="bg1"/>
                </a:solidFill>
                <a:cs typeface="Calibri"/>
              </a:rPr>
              <a:t>Radish.</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800" b="0" i="0" u="none" strike="noStrike" kern="1200" cap="none" spc="0" normalizeH="0" baseline="0" noProof="0" dirty="0" smtClean="0">
                <a:ln>
                  <a:noFill/>
                </a:ln>
                <a:solidFill>
                  <a:schemeClr val="bg1"/>
                </a:solidFill>
                <a:effectLst/>
                <a:uLnTx/>
                <a:uFillTx/>
                <a:latin typeface="+mn-lt"/>
                <a:ea typeface="+mn-ea"/>
                <a:cs typeface="Calibri"/>
              </a:rPr>
              <a:t>etc.</a:t>
            </a:r>
            <a:endParaRPr kumimoji="0" lang="en-US" sz="1800" b="0" i="0" u="none" strike="noStrike" kern="1200" cap="none" spc="0" normalizeH="0" baseline="0" noProof="0" dirty="0">
              <a:ln>
                <a:noFill/>
              </a:ln>
              <a:solidFill>
                <a:schemeClr val="bg1"/>
              </a:solidFill>
              <a:effectLst/>
              <a:uLnTx/>
              <a:uFillTx/>
              <a:latin typeface="+mn-lt"/>
              <a:ea typeface="+mn-ea"/>
              <a:cs typeface="Calibri"/>
            </a:endParaRPr>
          </a:p>
        </p:txBody>
      </p:sp>
    </p:spTree>
    <p:extLst>
      <p:ext uri="{BB962C8B-B14F-4D97-AF65-F5344CB8AC3E}">
        <p14:creationId xmlns:p14="http://schemas.microsoft.com/office/powerpoint/2010/main" xmlns="" val="1091006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9825" y="1120876"/>
            <a:ext cx="8259098" cy="722672"/>
          </a:xfrm>
        </p:spPr>
        <p:txBody>
          <a:bodyPr>
            <a:normAutofit/>
          </a:bodyPr>
          <a:lstStyle/>
          <a:p>
            <a:r>
              <a:rPr lang="en-US" dirty="0">
                <a:cs typeface="Calibri"/>
              </a:rPr>
              <a:t>Proposed Prototype</a:t>
            </a:r>
            <a:endParaRPr lang="en-US" dirty="0"/>
          </a:p>
        </p:txBody>
      </p:sp>
      <p:sp>
        <p:nvSpPr>
          <p:cNvPr id="3" name="Content Placeholder 2"/>
          <p:cNvSpPr>
            <a:spLocks noGrp="1"/>
          </p:cNvSpPr>
          <p:nvPr>
            <p:ph idx="1"/>
          </p:nvPr>
        </p:nvSpPr>
        <p:spPr>
          <a:xfrm>
            <a:off x="508832" y="2153896"/>
            <a:ext cx="8246070" cy="3038166"/>
          </a:xfrm>
        </p:spPr>
        <p:txBody>
          <a:bodyPr vert="horz" lIns="91440" tIns="45720" rIns="91440" bIns="45720" rtlCol="0" anchor="t">
            <a:normAutofit lnSpcReduction="10000"/>
          </a:bodyPr>
          <a:lstStyle/>
          <a:p>
            <a:pPr algn="l"/>
            <a:r>
              <a:rPr lang="en-US" sz="1800" dirty="0"/>
              <a:t>Our proposed cost-effective solution, Hydroponics, is a method of growing plants in a water based, nutrient-rich solution. Our system does not use soil. Instead, the system is supported by using an inert medium cocopeat and </a:t>
            </a:r>
            <a:r>
              <a:rPr lang="en-US" sz="1800" dirty="0" err="1"/>
              <a:t>hydroton</a:t>
            </a:r>
            <a:r>
              <a:rPr lang="en-US" sz="1800" dirty="0"/>
              <a:t>.</a:t>
            </a:r>
            <a:endParaRPr lang="en-US" sz="1800" dirty="0">
              <a:cs typeface="Calibri"/>
            </a:endParaRPr>
          </a:p>
          <a:p>
            <a:pPr algn="l"/>
            <a:endParaRPr lang="en-US" sz="1800" dirty="0">
              <a:cs typeface="Calibri"/>
            </a:endParaRPr>
          </a:p>
          <a:p>
            <a:pPr algn="l"/>
            <a:r>
              <a:rPr lang="en-US" sz="1800" dirty="0">
                <a:cs typeface="Calibri"/>
              </a:rPr>
              <a:t>The basic premise behind our system is to allow the plants' roots to come in direct contact with the nutrient solution, while also having access to oxygen, which is essential for proper growth.</a:t>
            </a:r>
          </a:p>
          <a:p>
            <a:pPr algn="l"/>
            <a:endParaRPr lang="en-US" sz="1800" dirty="0">
              <a:cs typeface="Calibri"/>
            </a:endParaRPr>
          </a:p>
          <a:p>
            <a:pPr algn="l"/>
            <a:r>
              <a:rPr lang="en-US" sz="1800" dirty="0">
                <a:cs typeface="Calibri"/>
              </a:rPr>
              <a:t>The system continuously monitors and controls the pH, nutrient concentration, light, temperature and humidity levels of the closed </a:t>
            </a:r>
            <a:r>
              <a:rPr lang="en-US" sz="1800" dirty="0" smtClean="0">
                <a:cs typeface="Calibri"/>
              </a:rPr>
              <a:t>environment.</a:t>
            </a:r>
            <a:endParaRPr lang="en-US" sz="1800" dirty="0">
              <a:cs typeface="Calibri"/>
            </a:endParaRPr>
          </a:p>
          <a:p>
            <a:pPr algn="l"/>
            <a:endParaRPr lang="en-US" sz="1800" dirty="0">
              <a:cs typeface="Calibri"/>
            </a:endParaRPr>
          </a:p>
          <a:p>
            <a:pPr marL="0" indent="0" algn="l">
              <a:buNone/>
            </a:pPr>
            <a:endParaRPr lang="en-US" sz="1800" dirty="0">
              <a:cs typeface="Calibri"/>
            </a:endParaRPr>
          </a:p>
          <a:p>
            <a:pPr marL="0" indent="0" algn="l">
              <a:buNone/>
            </a:pPr>
            <a:endParaRPr lang="en-US" sz="1800" dirty="0">
              <a:cs typeface="Calibri"/>
            </a:endParaRPr>
          </a:p>
        </p:txBody>
      </p:sp>
    </p:spTree>
    <p:extLst>
      <p:ext uri="{BB962C8B-B14F-4D97-AF65-F5344CB8AC3E}">
        <p14:creationId xmlns:p14="http://schemas.microsoft.com/office/powerpoint/2010/main" xmlns="" val="41033094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Prototype Pictures</a:t>
            </a:r>
            <a:endParaRPr lang="en-US" dirty="0"/>
          </a:p>
        </p:txBody>
      </p:sp>
      <p:pic>
        <p:nvPicPr>
          <p:cNvPr id="6" name="Content Placeholder 5" descr="IMG_20200222_021923.jpg"/>
          <p:cNvPicPr>
            <a:picLocks noGrp="1" noChangeAspect="1"/>
          </p:cNvPicPr>
          <p:nvPr>
            <p:ph idx="1"/>
          </p:nvPr>
        </p:nvPicPr>
        <p:blipFill>
          <a:blip r:embed="rId2" cstate="print"/>
          <a:stretch>
            <a:fillRect/>
          </a:stretch>
        </p:blipFill>
        <p:spPr>
          <a:xfrm>
            <a:off x="5161935" y="1781196"/>
            <a:ext cx="3644562" cy="2733422"/>
          </a:xfrm>
        </p:spPr>
      </p:pic>
      <p:pic>
        <p:nvPicPr>
          <p:cNvPr id="7" name="Picture 6" descr="IMG_20200130_201048.jpg"/>
          <p:cNvPicPr>
            <a:picLocks noChangeAspect="1"/>
          </p:cNvPicPr>
          <p:nvPr/>
        </p:nvPicPr>
        <p:blipFill>
          <a:blip r:embed="rId3" cstate="print"/>
          <a:stretch>
            <a:fillRect/>
          </a:stretch>
        </p:blipFill>
        <p:spPr>
          <a:xfrm rot="5400000">
            <a:off x="1189363" y="1512540"/>
            <a:ext cx="2760899" cy="3240037"/>
          </a:xfrm>
          <a:prstGeom prst="rect">
            <a:avLst/>
          </a:prstGeom>
        </p:spPr>
      </p:pic>
      <p:sp>
        <p:nvSpPr>
          <p:cNvPr id="8" name="TextBox 7"/>
          <p:cNvSpPr txBox="1"/>
          <p:nvPr/>
        </p:nvSpPr>
        <p:spPr>
          <a:xfrm>
            <a:off x="1763907" y="4619194"/>
            <a:ext cx="3020469" cy="369332"/>
          </a:xfrm>
          <a:prstGeom prst="rect">
            <a:avLst/>
          </a:prstGeom>
          <a:noFill/>
        </p:spPr>
        <p:txBody>
          <a:bodyPr wrap="square" rtlCol="0">
            <a:spAutoFit/>
          </a:bodyPr>
          <a:lstStyle/>
          <a:p>
            <a:r>
              <a:rPr lang="en-US" dirty="0" smtClean="0">
                <a:solidFill>
                  <a:srgbClr val="FFFF00"/>
                </a:solidFill>
              </a:rPr>
              <a:t>Initial Stage</a:t>
            </a:r>
            <a:endParaRPr lang="en-US" dirty="0">
              <a:solidFill>
                <a:srgbClr val="FFFF00"/>
              </a:solidFill>
            </a:endParaRPr>
          </a:p>
        </p:txBody>
      </p:sp>
      <p:sp>
        <p:nvSpPr>
          <p:cNvPr id="9" name="TextBox 8"/>
          <p:cNvSpPr txBox="1"/>
          <p:nvPr/>
        </p:nvSpPr>
        <p:spPr>
          <a:xfrm>
            <a:off x="6123531" y="4618210"/>
            <a:ext cx="3020469" cy="369332"/>
          </a:xfrm>
          <a:prstGeom prst="rect">
            <a:avLst/>
          </a:prstGeom>
          <a:noFill/>
        </p:spPr>
        <p:txBody>
          <a:bodyPr wrap="square" rtlCol="0">
            <a:spAutoFit/>
          </a:bodyPr>
          <a:lstStyle/>
          <a:p>
            <a:r>
              <a:rPr lang="en-US" dirty="0" smtClean="0">
                <a:solidFill>
                  <a:srgbClr val="FFFF00"/>
                </a:solidFill>
              </a:rPr>
              <a:t>Growing Stage</a:t>
            </a:r>
            <a:endParaRPr lang="en-US" dirty="0">
              <a:solidFill>
                <a:srgbClr val="FFFF00"/>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417992" y="318046"/>
            <a:ext cx="6593454" cy="800546"/>
          </a:xfrm>
        </p:spPr>
        <p:txBody>
          <a:bodyPr>
            <a:normAutofit/>
          </a:bodyPr>
          <a:lstStyle/>
          <a:p>
            <a:r>
              <a:rPr lang="en-US"/>
              <a:t>How it works?</a:t>
            </a:r>
          </a:p>
        </p:txBody>
      </p:sp>
      <p:sp>
        <p:nvSpPr>
          <p:cNvPr id="5" name="Content Placeholder 4"/>
          <p:cNvSpPr>
            <a:spLocks noGrp="1"/>
          </p:cNvSpPr>
          <p:nvPr>
            <p:ph idx="1"/>
          </p:nvPr>
        </p:nvSpPr>
        <p:spPr>
          <a:xfrm>
            <a:off x="2764642" y="1121896"/>
            <a:ext cx="6245943" cy="3619239"/>
          </a:xfrm>
        </p:spPr>
        <p:txBody>
          <a:bodyPr vert="horz" lIns="91440" tIns="45720" rIns="91440" bIns="45720" rtlCol="0" anchor="t">
            <a:normAutofit/>
          </a:bodyPr>
          <a:lstStyle/>
          <a:p>
            <a:r>
              <a:rPr lang="en-US" sz="2400">
                <a:cs typeface="Calibri"/>
              </a:rPr>
              <a:t>Step 1: Sense the values of the EC, pH, Temperature and Humidity sensors.</a:t>
            </a:r>
          </a:p>
          <a:p>
            <a:r>
              <a:rPr lang="en-US" sz="2400">
                <a:cs typeface="Calibri"/>
              </a:rPr>
              <a:t>Step 2: Check if the values of these </a:t>
            </a:r>
            <a:r>
              <a:rPr lang="en-US" sz="2400">
                <a:ea typeface="+mn-lt"/>
                <a:cs typeface="+mn-lt"/>
              </a:rPr>
              <a:t>parameters match</a:t>
            </a:r>
            <a:r>
              <a:rPr lang="en-US" sz="2400">
                <a:cs typeface="Calibri"/>
              </a:rPr>
              <a:t> the requirements of the plant.</a:t>
            </a:r>
            <a:endParaRPr lang="en-US" sz="2400" dirty="0">
              <a:cs typeface="Calibri"/>
            </a:endParaRPr>
          </a:p>
          <a:p>
            <a:r>
              <a:rPr lang="en-US" sz="2400">
                <a:cs typeface="Calibri"/>
              </a:rPr>
              <a:t>Step 3: If any unwanted value is encountered, inform the necessary actuator to take action accordingly.</a:t>
            </a:r>
            <a:endParaRPr lang="en-US" sz="2400" dirty="0">
              <a:cs typeface="Calibri"/>
            </a:endParaRPr>
          </a:p>
          <a:p>
            <a:r>
              <a:rPr lang="en-US" sz="2400">
                <a:cs typeface="Calibri"/>
              </a:rPr>
              <a:t>Step 4: If no action is required, go to Step 1.</a:t>
            </a:r>
            <a:endParaRPr lang="en-US" sz="2400" dirty="0">
              <a:cs typeface="Calibri"/>
            </a:endParaRPr>
          </a:p>
          <a:p>
            <a:endParaRPr lang="en-US" sz="2400" dirty="0">
              <a:cs typeface="Calibri"/>
            </a:endParaRPr>
          </a:p>
        </p:txBody>
      </p:sp>
    </p:spTree>
    <p:extLst>
      <p:ext uri="{BB962C8B-B14F-4D97-AF65-F5344CB8AC3E}">
        <p14:creationId xmlns:p14="http://schemas.microsoft.com/office/powerpoint/2010/main" xmlns="" val="11016338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305" y="1429185"/>
            <a:ext cx="8259098" cy="722672"/>
          </a:xfrm>
        </p:spPr>
        <p:txBody>
          <a:bodyPr>
            <a:normAutofit/>
          </a:bodyPr>
          <a:lstStyle/>
          <a:p>
            <a:r>
              <a:rPr lang="en-US" dirty="0">
                <a:cs typeface="Calibri"/>
              </a:rPr>
              <a:t>Example Scenarios</a:t>
            </a:r>
            <a:endParaRPr lang="en-US" dirty="0"/>
          </a:p>
        </p:txBody>
      </p:sp>
      <p:sp>
        <p:nvSpPr>
          <p:cNvPr id="3" name="Content Placeholder 2"/>
          <p:cNvSpPr>
            <a:spLocks noGrp="1"/>
          </p:cNvSpPr>
          <p:nvPr>
            <p:ph idx="1"/>
          </p:nvPr>
        </p:nvSpPr>
        <p:spPr>
          <a:xfrm>
            <a:off x="508832" y="2153896"/>
            <a:ext cx="8246070" cy="3038166"/>
          </a:xfrm>
        </p:spPr>
        <p:txBody>
          <a:bodyPr vert="horz" lIns="91440" tIns="45720" rIns="91440" bIns="45720" rtlCol="0" anchor="t">
            <a:normAutofit/>
          </a:bodyPr>
          <a:lstStyle/>
          <a:p>
            <a:pPr algn="l"/>
            <a:r>
              <a:rPr lang="en-US" sz="2000" dirty="0"/>
              <a:t>If the required pH value for the plant is 6.5 and the pH sensor gets a reading of 7.0, the pH reducer actuator will be automatically triggered. pH reducers will be added to the container to reduce the pH value to match its required value.</a:t>
            </a:r>
            <a:endParaRPr lang="en-US" sz="2000" dirty="0">
              <a:cs typeface="Calibri"/>
            </a:endParaRPr>
          </a:p>
          <a:p>
            <a:pPr algn="l"/>
            <a:endParaRPr lang="en-US" sz="2000" dirty="0">
              <a:cs typeface="Calibri"/>
            </a:endParaRPr>
          </a:p>
          <a:p>
            <a:pPr algn="l"/>
            <a:r>
              <a:rPr lang="en-US" sz="2000" dirty="0">
                <a:cs typeface="Calibri"/>
              </a:rPr>
              <a:t>The nutrient concentration is measured in terms of the electrical conductivity of the medium. If the EC reports a higher concentration than required, the solution is diluted and vice-versa.</a:t>
            </a:r>
          </a:p>
          <a:p>
            <a:pPr algn="l"/>
            <a:endParaRPr lang="en-US" sz="2000" dirty="0">
              <a:cs typeface="Calibri"/>
            </a:endParaRPr>
          </a:p>
          <a:p>
            <a:pPr marL="0" indent="0" algn="l">
              <a:buNone/>
            </a:pPr>
            <a:endParaRPr lang="en-US" sz="2000" dirty="0">
              <a:cs typeface="Calibri"/>
            </a:endParaRPr>
          </a:p>
          <a:p>
            <a:pPr marL="0" indent="0" algn="l">
              <a:buNone/>
            </a:pPr>
            <a:endParaRPr lang="en-US" sz="2000" dirty="0">
              <a:cs typeface="Calibri"/>
            </a:endParaRPr>
          </a:p>
        </p:txBody>
      </p:sp>
    </p:spTree>
    <p:extLst>
      <p:ext uri="{BB962C8B-B14F-4D97-AF65-F5344CB8AC3E}">
        <p14:creationId xmlns:p14="http://schemas.microsoft.com/office/powerpoint/2010/main" xmlns="" val="4991232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44844" y="1240431"/>
            <a:ext cx="8093365" cy="763525"/>
          </a:xfrm>
        </p:spPr>
        <p:txBody>
          <a:bodyPr>
            <a:normAutofit/>
          </a:bodyPr>
          <a:lstStyle/>
          <a:p>
            <a:r>
              <a:rPr lang="en-US" dirty="0"/>
              <a:t>Traditional Farming</a:t>
            </a:r>
            <a:r>
              <a:rPr lang="en-US" dirty="0">
                <a:ea typeface="+mj-lt"/>
                <a:cs typeface="+mj-lt"/>
              </a:rPr>
              <a:t>    </a:t>
            </a:r>
            <a:r>
              <a:rPr lang="en-US" dirty="0"/>
              <a:t>        Hydroponics</a:t>
            </a:r>
            <a:endParaRPr lang="en-US" dirty="0">
              <a:cs typeface="Calibri"/>
            </a:endParaRPr>
          </a:p>
        </p:txBody>
      </p:sp>
      <p:sp>
        <p:nvSpPr>
          <p:cNvPr id="6" name="Content Placeholder 5"/>
          <p:cNvSpPr>
            <a:spLocks noGrp="1"/>
          </p:cNvSpPr>
          <p:nvPr>
            <p:ph sz="half" idx="2"/>
          </p:nvPr>
        </p:nvSpPr>
        <p:spPr>
          <a:xfrm>
            <a:off x="529651" y="2273351"/>
            <a:ext cx="4040188" cy="2276294"/>
          </a:xfrm>
        </p:spPr>
        <p:txBody>
          <a:bodyPr vert="horz" lIns="91440" tIns="45720" rIns="91440" bIns="45720" rtlCol="0" anchor="t">
            <a:normAutofit fontScale="92500"/>
          </a:bodyPr>
          <a:lstStyle/>
          <a:p>
            <a:pPr algn="l"/>
            <a:r>
              <a:rPr lang="en-US" sz="1800" dirty="0">
                <a:cs typeface="Calibri"/>
              </a:rPr>
              <a:t>90% water seeps through the soil and drains away.</a:t>
            </a:r>
            <a:endParaRPr lang="en-US" dirty="0"/>
          </a:p>
          <a:p>
            <a:pPr algn="l"/>
            <a:r>
              <a:rPr lang="en-US" sz="1800" dirty="0">
                <a:cs typeface="Calibri"/>
              </a:rPr>
              <a:t>Yield per unit area is finite.</a:t>
            </a:r>
          </a:p>
          <a:p>
            <a:pPr algn="l"/>
            <a:r>
              <a:rPr lang="en-US" sz="1800" dirty="0"/>
              <a:t>High Effort and resources usage.</a:t>
            </a:r>
          </a:p>
          <a:p>
            <a:pPr algn="l"/>
            <a:r>
              <a:rPr lang="en-US" sz="1800" dirty="0">
                <a:cs typeface="Calibri"/>
              </a:rPr>
              <a:t>Use of Pesticides and Insecticides.</a:t>
            </a:r>
          </a:p>
          <a:p>
            <a:pPr algn="l"/>
            <a:r>
              <a:rPr lang="en-US" sz="1800" dirty="0">
                <a:cs typeface="Calibri"/>
              </a:rPr>
              <a:t>Requires crop rotation</a:t>
            </a:r>
            <a:r>
              <a:rPr lang="en-US" sz="1800" dirty="0" smtClean="0">
                <a:cs typeface="Calibri"/>
              </a:rPr>
              <a:t>.</a:t>
            </a:r>
          </a:p>
          <a:p>
            <a:pPr algn="l"/>
            <a:r>
              <a:rPr lang="en-US" sz="1800" dirty="0" smtClean="0">
                <a:cs typeface="Calibri"/>
              </a:rPr>
              <a:t>Cannot control the growth conditions.</a:t>
            </a:r>
            <a:endParaRPr lang="en-US" sz="1800" dirty="0">
              <a:cs typeface="Calibri"/>
            </a:endParaRPr>
          </a:p>
          <a:p>
            <a:pPr algn="l"/>
            <a:endParaRPr lang="en-US" sz="1800" dirty="0">
              <a:cs typeface="Calibri"/>
            </a:endParaRPr>
          </a:p>
        </p:txBody>
      </p:sp>
      <p:sp>
        <p:nvSpPr>
          <p:cNvPr id="8" name="Content Placeholder 7"/>
          <p:cNvSpPr>
            <a:spLocks noGrp="1"/>
          </p:cNvSpPr>
          <p:nvPr>
            <p:ph sz="quarter" idx="4"/>
          </p:nvPr>
        </p:nvSpPr>
        <p:spPr>
          <a:xfrm>
            <a:off x="4903160" y="2273351"/>
            <a:ext cx="4041775" cy="2276294"/>
          </a:xfrm>
        </p:spPr>
        <p:txBody>
          <a:bodyPr vert="horz" lIns="91440" tIns="45720" rIns="91440" bIns="45720" rtlCol="0" anchor="t">
            <a:normAutofit fontScale="92500" lnSpcReduction="20000"/>
          </a:bodyPr>
          <a:lstStyle/>
          <a:p>
            <a:pPr algn="l"/>
            <a:r>
              <a:rPr lang="en-US" sz="1800" dirty="0"/>
              <a:t>Only requires 10% of the water conventional farming requires.</a:t>
            </a:r>
            <a:endParaRPr lang="en-US" sz="1800" dirty="0">
              <a:cs typeface="Calibri"/>
            </a:endParaRPr>
          </a:p>
          <a:p>
            <a:pPr algn="l"/>
            <a:r>
              <a:rPr lang="en-US" sz="1800" dirty="0"/>
              <a:t>Yield per unit area multiplies with stacking.</a:t>
            </a:r>
            <a:endParaRPr lang="en-US" sz="1800" dirty="0">
              <a:cs typeface="Calibri"/>
            </a:endParaRPr>
          </a:p>
          <a:p>
            <a:pPr algn="l"/>
            <a:r>
              <a:rPr lang="en-US" sz="1800" dirty="0"/>
              <a:t>Less effort and resources are used.</a:t>
            </a:r>
          </a:p>
          <a:p>
            <a:pPr algn="l"/>
            <a:r>
              <a:rPr lang="en-US" sz="1800" dirty="0">
                <a:cs typeface="Calibri"/>
              </a:rPr>
              <a:t>No Pesticides / Insecticides required.</a:t>
            </a:r>
          </a:p>
          <a:p>
            <a:pPr algn="l"/>
            <a:r>
              <a:rPr lang="en-US" sz="1800" dirty="0">
                <a:cs typeface="Calibri"/>
              </a:rPr>
              <a:t>No crop rotation required</a:t>
            </a:r>
            <a:r>
              <a:rPr lang="en-US" sz="1800" dirty="0" smtClean="0">
                <a:cs typeface="Calibri"/>
              </a:rPr>
              <a:t>.</a:t>
            </a:r>
          </a:p>
          <a:p>
            <a:pPr algn="l"/>
            <a:r>
              <a:rPr lang="en-US" sz="1800" dirty="0" smtClean="0">
                <a:cs typeface="Calibri"/>
              </a:rPr>
              <a:t>Ideal condition for plant growth can be maintained.</a:t>
            </a:r>
            <a:endParaRPr lang="en-US" sz="1800" dirty="0">
              <a:cs typeface="Calibri"/>
            </a:endParaRPr>
          </a:p>
        </p:txBody>
      </p:sp>
    </p:spTree>
    <p:extLst>
      <p:ext uri="{BB962C8B-B14F-4D97-AF65-F5344CB8AC3E}">
        <p14:creationId xmlns:p14="http://schemas.microsoft.com/office/powerpoint/2010/main" xmlns="" val="41707837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665869-EBE3-4CB6-8290-E6D189DB565E}"/>
              </a:ext>
            </a:extLst>
          </p:cNvPr>
          <p:cNvSpPr>
            <a:spLocks noGrp="1"/>
          </p:cNvSpPr>
          <p:nvPr>
            <p:ph type="title"/>
          </p:nvPr>
        </p:nvSpPr>
        <p:spPr>
          <a:xfrm>
            <a:off x="567256" y="1473171"/>
            <a:ext cx="8259098" cy="626525"/>
          </a:xfrm>
        </p:spPr>
        <p:txBody>
          <a:bodyPr>
            <a:normAutofit fontScale="90000"/>
          </a:bodyPr>
          <a:lstStyle/>
          <a:p>
            <a:r>
              <a:rPr lang="en-US" dirty="0">
                <a:cs typeface="Calibri"/>
              </a:rPr>
              <a:t>Main Components</a:t>
            </a:r>
            <a:endParaRPr lang="en-US" dirty="0"/>
          </a:p>
        </p:txBody>
      </p:sp>
      <p:sp>
        <p:nvSpPr>
          <p:cNvPr id="4" name="Content Placeholder 3">
            <a:extLst>
              <a:ext uri="{FF2B5EF4-FFF2-40B4-BE49-F238E27FC236}">
                <a16:creationId xmlns:a16="http://schemas.microsoft.com/office/drawing/2014/main" xmlns="" id="{2B8B5495-9B48-45F6-B51D-0018A4DCA320}"/>
              </a:ext>
            </a:extLst>
          </p:cNvPr>
          <p:cNvSpPr>
            <a:spLocks noGrp="1"/>
          </p:cNvSpPr>
          <p:nvPr>
            <p:ph idx="1"/>
          </p:nvPr>
        </p:nvSpPr>
        <p:spPr>
          <a:xfrm>
            <a:off x="455885" y="2233522"/>
            <a:ext cx="8246070" cy="3038166"/>
          </a:xfrm>
        </p:spPr>
        <p:txBody>
          <a:bodyPr vert="horz" lIns="91440" tIns="45720" rIns="91440" bIns="45720" rtlCol="0" anchor="t">
            <a:normAutofit/>
          </a:bodyPr>
          <a:lstStyle/>
          <a:p>
            <a:pPr algn="l"/>
            <a:r>
              <a:rPr lang="en-US" sz="1800" dirty="0">
                <a:cs typeface="Calibri"/>
              </a:rPr>
              <a:t>Communication: </a:t>
            </a:r>
            <a:r>
              <a:rPr lang="en-US" sz="1800" dirty="0" err="1">
                <a:cs typeface="Calibri"/>
              </a:rPr>
              <a:t>WiFi</a:t>
            </a:r>
            <a:r>
              <a:rPr lang="en-US" sz="1800" dirty="0">
                <a:cs typeface="Calibri"/>
              </a:rPr>
              <a:t> Module, Bluetooth Module, </a:t>
            </a:r>
            <a:r>
              <a:rPr lang="en-US" sz="1800" dirty="0" err="1" smtClean="0">
                <a:cs typeface="Calibri"/>
              </a:rPr>
              <a:t>ATMega</a:t>
            </a:r>
            <a:r>
              <a:rPr lang="en-US" sz="1800" dirty="0" smtClean="0">
                <a:cs typeface="Calibri"/>
              </a:rPr>
              <a:t> 328p.</a:t>
            </a:r>
            <a:endParaRPr lang="en-US" sz="1800" dirty="0">
              <a:cs typeface="Calibri"/>
            </a:endParaRPr>
          </a:p>
          <a:p>
            <a:pPr algn="l"/>
            <a:r>
              <a:rPr lang="en-US" sz="1800" dirty="0">
                <a:cs typeface="Calibri"/>
              </a:rPr>
              <a:t>Database: Google Firebase.</a:t>
            </a:r>
          </a:p>
          <a:p>
            <a:pPr algn="l"/>
            <a:r>
              <a:rPr lang="en-US" sz="1800" dirty="0">
                <a:cs typeface="Calibri"/>
              </a:rPr>
              <a:t>Frontend: Android Application.</a:t>
            </a:r>
          </a:p>
          <a:p>
            <a:pPr algn="l"/>
            <a:r>
              <a:rPr lang="en-US" sz="1800" dirty="0">
                <a:cs typeface="Calibri"/>
              </a:rPr>
              <a:t>Sensors: pH, </a:t>
            </a:r>
            <a:r>
              <a:rPr lang="en-US" sz="1800" dirty="0" smtClean="0">
                <a:cs typeface="Calibri"/>
              </a:rPr>
              <a:t>Customized </a:t>
            </a:r>
            <a:r>
              <a:rPr lang="en-US" sz="1800" dirty="0">
                <a:cs typeface="Calibri"/>
              </a:rPr>
              <a:t>Electrical Conductivity, Temperature, </a:t>
            </a:r>
            <a:r>
              <a:rPr lang="en-US" sz="1800" dirty="0" smtClean="0">
                <a:cs typeface="Calibri"/>
              </a:rPr>
              <a:t>Humidity, Water Level Indicator.</a:t>
            </a:r>
            <a:endParaRPr lang="en-US" sz="1800" dirty="0">
              <a:cs typeface="Calibri"/>
            </a:endParaRPr>
          </a:p>
          <a:p>
            <a:pPr algn="l"/>
            <a:r>
              <a:rPr lang="en-US" sz="1800" dirty="0">
                <a:cs typeface="Calibri"/>
              </a:rPr>
              <a:t>Actuators: Fans, LED grow lights, 12V DC Pumps, AC Pump, Air Pump, </a:t>
            </a:r>
            <a:r>
              <a:rPr lang="en-US" sz="1800" dirty="0" smtClean="0">
                <a:cs typeface="Calibri"/>
              </a:rPr>
              <a:t>Humidifier, Motor Driver.</a:t>
            </a:r>
            <a:endParaRPr lang="en-US" sz="1800" dirty="0">
              <a:cs typeface="Calibri"/>
            </a:endParaRPr>
          </a:p>
          <a:p>
            <a:pPr algn="l"/>
            <a:r>
              <a:rPr lang="en-US" sz="1800" dirty="0">
                <a:cs typeface="Calibri"/>
              </a:rPr>
              <a:t>Miscellaneous Components: PVC Pipes, 8 Channel 5V Relay Module, Light reflector, </a:t>
            </a:r>
            <a:r>
              <a:rPr lang="en-US" sz="1800" dirty="0" err="1">
                <a:cs typeface="Calibri"/>
              </a:rPr>
              <a:t>Cocopeat</a:t>
            </a:r>
            <a:r>
              <a:rPr lang="en-US" sz="1800" dirty="0">
                <a:cs typeface="Calibri"/>
              </a:rPr>
              <a:t>, </a:t>
            </a:r>
            <a:r>
              <a:rPr lang="en-US" sz="1800" dirty="0" err="1">
                <a:cs typeface="Calibri"/>
              </a:rPr>
              <a:t>Hydroton</a:t>
            </a:r>
            <a:r>
              <a:rPr lang="en-US" sz="1800" dirty="0">
                <a:cs typeface="Calibri"/>
              </a:rPr>
              <a:t>.</a:t>
            </a:r>
          </a:p>
        </p:txBody>
      </p:sp>
    </p:spTree>
    <p:extLst>
      <p:ext uri="{BB962C8B-B14F-4D97-AF65-F5344CB8AC3E}">
        <p14:creationId xmlns:p14="http://schemas.microsoft.com/office/powerpoint/2010/main" xmlns="" val="13532566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CC665869-EBE3-4CB6-8290-E6D189DB565E}"/>
              </a:ext>
            </a:extLst>
          </p:cNvPr>
          <p:cNvSpPr txBox="1">
            <a:spLocks/>
          </p:cNvSpPr>
          <p:nvPr/>
        </p:nvSpPr>
        <p:spPr>
          <a:xfrm>
            <a:off x="343081" y="1455473"/>
            <a:ext cx="8259098" cy="626525"/>
          </a:xfrm>
          <a:prstGeom prst="rect">
            <a:avLst/>
          </a:prstGeom>
        </p:spPr>
        <p:txBody>
          <a:bodyPr>
            <a:normAutofit fontScale="975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smtClean="0">
                <a:ln>
                  <a:noFill/>
                </a:ln>
                <a:solidFill>
                  <a:srgbClr val="FFFF00"/>
                </a:solidFill>
                <a:effectLst/>
                <a:uLnTx/>
                <a:uFillTx/>
                <a:latin typeface="+mj-lt"/>
                <a:ea typeface="+mj-ea"/>
                <a:cs typeface="Calibri"/>
              </a:rPr>
              <a:t>Outreach</a:t>
            </a:r>
            <a:endParaRPr kumimoji="0" lang="en-US" sz="3200" b="0" i="0" u="none" strike="noStrike" kern="1200" cap="none" spc="0" normalizeH="0" baseline="0" noProof="0" dirty="0">
              <a:ln>
                <a:noFill/>
              </a:ln>
              <a:solidFill>
                <a:srgbClr val="FFFF00"/>
              </a:solidFill>
              <a:effectLst/>
              <a:uLnTx/>
              <a:uFillTx/>
              <a:latin typeface="+mj-lt"/>
              <a:ea typeface="+mj-ea"/>
              <a:cs typeface="+mj-cs"/>
            </a:endParaRPr>
          </a:p>
        </p:txBody>
      </p:sp>
      <p:sp>
        <p:nvSpPr>
          <p:cNvPr id="6" name="Content Placeholder 3">
            <a:extLst>
              <a:ext uri="{FF2B5EF4-FFF2-40B4-BE49-F238E27FC236}">
                <a16:creationId xmlns:a16="http://schemas.microsoft.com/office/drawing/2014/main" xmlns="" id="{2B8B5495-9B48-45F6-B51D-0018A4DCA320}"/>
              </a:ext>
            </a:extLst>
          </p:cNvPr>
          <p:cNvSpPr txBox="1">
            <a:spLocks/>
          </p:cNvSpPr>
          <p:nvPr/>
        </p:nvSpPr>
        <p:spPr>
          <a:xfrm>
            <a:off x="455885" y="2233522"/>
            <a:ext cx="8246070" cy="3038166"/>
          </a:xfrm>
          <a:prstGeom prst="rect">
            <a:avLst/>
          </a:prstGeom>
        </p:spPr>
        <p:txBody>
          <a:bodyPr vert="horz" lIns="91440" tIns="45720" rIns="91440" bIns="45720" rtlCol="0" anchor="t">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1800" b="0" i="0" u="none" strike="noStrike" kern="1200" cap="none" spc="0" normalizeH="0" baseline="0" noProof="0" dirty="0" smtClean="0">
                <a:ln>
                  <a:noFill/>
                </a:ln>
                <a:solidFill>
                  <a:schemeClr val="bg1"/>
                </a:solidFill>
                <a:effectLst/>
                <a:uLnTx/>
                <a:uFillTx/>
                <a:latin typeface="+mn-lt"/>
                <a:ea typeface="+mn-ea"/>
                <a:cs typeface="Calibri"/>
              </a:rPr>
              <a:t>Visited </a:t>
            </a:r>
            <a:r>
              <a:rPr kumimoji="0" lang="en-US" sz="1800" b="0" i="0" u="none" strike="noStrike" kern="1200" cap="none" spc="0" normalizeH="0" baseline="0" noProof="0" dirty="0" err="1" smtClean="0">
                <a:ln>
                  <a:noFill/>
                </a:ln>
                <a:solidFill>
                  <a:schemeClr val="bg1"/>
                </a:solidFill>
                <a:effectLst/>
                <a:uLnTx/>
                <a:uFillTx/>
                <a:latin typeface="+mn-lt"/>
                <a:ea typeface="+mn-ea"/>
                <a:cs typeface="Calibri"/>
              </a:rPr>
              <a:t>neighbouring</a:t>
            </a:r>
            <a:r>
              <a:rPr kumimoji="0" lang="en-US" sz="1800" b="0" i="0" u="none" strike="noStrike" kern="1200" cap="none" spc="0" normalizeH="0" noProof="0" dirty="0" smtClean="0">
                <a:ln>
                  <a:noFill/>
                </a:ln>
                <a:solidFill>
                  <a:schemeClr val="bg1"/>
                </a:solidFill>
                <a:effectLst/>
                <a:uLnTx/>
                <a:uFillTx/>
                <a:latin typeface="+mn-lt"/>
                <a:ea typeface="+mn-ea"/>
                <a:cs typeface="Calibri"/>
              </a:rPr>
              <a:t> villages and interacted with farmers in regions in and around </a:t>
            </a:r>
            <a:r>
              <a:rPr kumimoji="0" lang="en-US" sz="1800" b="0" i="0" u="none" strike="noStrike" kern="1200" cap="none" spc="0" normalizeH="0" noProof="0" dirty="0" err="1" smtClean="0">
                <a:ln>
                  <a:noFill/>
                </a:ln>
                <a:solidFill>
                  <a:schemeClr val="bg1"/>
                </a:solidFill>
                <a:effectLst/>
                <a:uLnTx/>
                <a:uFillTx/>
                <a:latin typeface="+mn-lt"/>
                <a:ea typeface="+mn-ea"/>
                <a:cs typeface="Calibri"/>
              </a:rPr>
              <a:t>Khed</a:t>
            </a:r>
            <a:r>
              <a:rPr kumimoji="0" lang="en-US" sz="1800" b="0" i="0" u="none" strike="noStrike" kern="1200" cap="none" spc="0" normalizeH="0" noProof="0" dirty="0" smtClean="0">
                <a:ln>
                  <a:noFill/>
                </a:ln>
                <a:solidFill>
                  <a:schemeClr val="bg1"/>
                </a:solidFill>
                <a:effectLst/>
                <a:uLnTx/>
                <a:uFillTx/>
                <a:latin typeface="+mn-lt"/>
                <a:ea typeface="+mn-ea"/>
                <a:cs typeface="Calibri"/>
              </a:rPr>
              <a:t> </a:t>
            </a:r>
            <a:r>
              <a:rPr kumimoji="0" lang="en-US" sz="1800" b="0" i="0" u="none" strike="noStrike" kern="1200" cap="none" spc="0" normalizeH="0" noProof="0" dirty="0" err="1" smtClean="0">
                <a:ln>
                  <a:noFill/>
                </a:ln>
                <a:solidFill>
                  <a:schemeClr val="bg1"/>
                </a:solidFill>
                <a:effectLst/>
                <a:uLnTx/>
                <a:uFillTx/>
                <a:latin typeface="+mn-lt"/>
                <a:ea typeface="+mn-ea"/>
                <a:cs typeface="Calibri"/>
              </a:rPr>
              <a:t>Shivapur</a:t>
            </a:r>
            <a:r>
              <a:rPr kumimoji="0" lang="en-US" sz="1800" b="0" i="0" u="none" strike="noStrike" kern="1200" cap="none" spc="0" normalizeH="0" noProof="0" dirty="0" smtClean="0">
                <a:ln>
                  <a:noFill/>
                </a:ln>
                <a:solidFill>
                  <a:schemeClr val="bg1"/>
                </a:solidFill>
                <a:effectLst/>
                <a:uLnTx/>
                <a:uFillTx/>
                <a:latin typeface="+mn-lt"/>
                <a:ea typeface="+mn-ea"/>
                <a:cs typeface="Calibri"/>
              </a:rPr>
              <a:t>.</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800" b="0" i="0" u="none" strike="noStrike" kern="1200" cap="none" spc="0" normalizeH="0" noProof="0" dirty="0" smtClean="0">
              <a:ln>
                <a:noFill/>
              </a:ln>
              <a:solidFill>
                <a:schemeClr val="bg1"/>
              </a:solidFill>
              <a:effectLst/>
              <a:uLnTx/>
              <a:uFillTx/>
              <a:latin typeface="+mn-lt"/>
              <a:ea typeface="+mn-ea"/>
              <a:cs typeface="Calibri"/>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baseline="0" dirty="0" smtClean="0">
                <a:solidFill>
                  <a:schemeClr val="bg1"/>
                </a:solidFill>
                <a:cs typeface="Calibri"/>
              </a:rPr>
              <a:t>Most</a:t>
            </a:r>
            <a:r>
              <a:rPr lang="en-US" dirty="0" smtClean="0">
                <a:solidFill>
                  <a:schemeClr val="bg1"/>
                </a:solidFill>
                <a:cs typeface="Calibri"/>
              </a:rPr>
              <a:t> of the farmers were frustrated with the conventional farming methods and its irregularities and uncontrollable growth conditions of the plants.</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lang="en-US" dirty="0" smtClean="0">
              <a:solidFill>
                <a:schemeClr val="bg1"/>
              </a:solidFill>
              <a:cs typeface="Calibri"/>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lang="en-US" dirty="0" smtClean="0">
                <a:solidFill>
                  <a:schemeClr val="bg1"/>
                </a:solidFill>
                <a:cs typeface="Calibri"/>
              </a:rPr>
              <a:t>Farmers welcomed </a:t>
            </a:r>
            <a:r>
              <a:rPr lang="en-US" dirty="0" smtClean="0">
                <a:solidFill>
                  <a:schemeClr val="bg1"/>
                </a:solidFill>
                <a:cs typeface="Calibri"/>
              </a:rPr>
              <a:t>the option of growing plants using the </a:t>
            </a:r>
            <a:r>
              <a:rPr lang="en-US" dirty="0" smtClean="0">
                <a:solidFill>
                  <a:schemeClr val="bg1"/>
                </a:solidFill>
                <a:cs typeface="Calibri"/>
              </a:rPr>
              <a:t>automatic hydroponic </a:t>
            </a:r>
            <a:r>
              <a:rPr lang="en-US" dirty="0" smtClean="0">
                <a:solidFill>
                  <a:schemeClr val="bg1"/>
                </a:solidFill>
                <a:cs typeface="Calibri"/>
              </a:rPr>
              <a:t>system.</a:t>
            </a:r>
            <a:endParaRPr kumimoji="0" lang="en-US" sz="1800" b="0" i="0" u="none" strike="noStrike" kern="1200" cap="none" spc="0" normalizeH="0" baseline="0" noProof="0" dirty="0">
              <a:ln>
                <a:noFill/>
              </a:ln>
              <a:solidFill>
                <a:schemeClr val="bg1"/>
              </a:solidFill>
              <a:effectLst/>
              <a:uLnTx/>
              <a:uFillTx/>
              <a:latin typeface="+mn-lt"/>
              <a:ea typeface="+mn-ea"/>
              <a:cs typeface="Calibri"/>
            </a:endParaRPr>
          </a:p>
        </p:txBody>
      </p:sp>
    </p:spTree>
    <p:extLst>
      <p:ext uri="{BB962C8B-B14F-4D97-AF65-F5344CB8AC3E}">
        <p14:creationId xmlns:p14="http://schemas.microsoft.com/office/powerpoint/2010/main" xmlns="" val="10910069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CC665869-EBE3-4CB6-8290-E6D189DB565E}"/>
              </a:ext>
            </a:extLst>
          </p:cNvPr>
          <p:cNvSpPr txBox="1">
            <a:spLocks/>
          </p:cNvSpPr>
          <p:nvPr/>
        </p:nvSpPr>
        <p:spPr>
          <a:xfrm>
            <a:off x="324793" y="1034849"/>
            <a:ext cx="8259098" cy="626525"/>
          </a:xfrm>
          <a:prstGeom prst="rect">
            <a:avLst/>
          </a:prstGeom>
        </p:spPr>
        <p:txBody>
          <a:bodyPr>
            <a:normAutofit fontScale="97500"/>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smtClean="0">
                <a:ln>
                  <a:noFill/>
                </a:ln>
                <a:solidFill>
                  <a:srgbClr val="FFC000"/>
                </a:solidFill>
                <a:effectLst/>
                <a:uLnTx/>
                <a:uFillTx/>
                <a:latin typeface="+mj-lt"/>
                <a:ea typeface="+mj-ea"/>
                <a:cs typeface="Calibri"/>
              </a:rPr>
              <a:t>Outreach</a:t>
            </a:r>
            <a:endParaRPr kumimoji="0" lang="en-US" sz="3200" b="0" i="0" u="none" strike="noStrike" kern="1200" cap="none" spc="0" normalizeH="0" baseline="0" noProof="0" dirty="0">
              <a:ln>
                <a:noFill/>
              </a:ln>
              <a:solidFill>
                <a:srgbClr val="FFC000"/>
              </a:solidFill>
              <a:effectLst/>
              <a:uLnTx/>
              <a:uFillTx/>
              <a:latin typeface="+mj-lt"/>
              <a:ea typeface="+mj-ea"/>
              <a:cs typeface="+mj-cs"/>
            </a:endParaRPr>
          </a:p>
        </p:txBody>
      </p:sp>
      <p:sp>
        <p:nvSpPr>
          <p:cNvPr id="6" name="Content Placeholder 3">
            <a:extLst>
              <a:ext uri="{FF2B5EF4-FFF2-40B4-BE49-F238E27FC236}">
                <a16:creationId xmlns:a16="http://schemas.microsoft.com/office/drawing/2014/main" xmlns="" id="{2B8B5495-9B48-45F6-B51D-0018A4DCA320}"/>
              </a:ext>
            </a:extLst>
          </p:cNvPr>
          <p:cNvSpPr txBox="1">
            <a:spLocks/>
          </p:cNvSpPr>
          <p:nvPr/>
        </p:nvSpPr>
        <p:spPr>
          <a:xfrm>
            <a:off x="455885" y="2233522"/>
            <a:ext cx="8246070" cy="3038166"/>
          </a:xfrm>
          <a:prstGeom prst="rect">
            <a:avLst/>
          </a:prstGeom>
        </p:spPr>
        <p:txBody>
          <a:bodyPr vert="horz" lIns="91440" tIns="45720" rIns="91440" bIns="45720" rtlCol="0" anchor="t">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800" b="0" i="0" u="none" strike="noStrike" kern="1200" cap="none" spc="0" normalizeH="0" baseline="0" noProof="0" dirty="0">
              <a:ln>
                <a:noFill/>
              </a:ln>
              <a:solidFill>
                <a:schemeClr val="bg1"/>
              </a:solidFill>
              <a:effectLst/>
              <a:uLnTx/>
              <a:uFillTx/>
              <a:latin typeface="+mn-lt"/>
              <a:ea typeface="+mn-ea"/>
              <a:cs typeface="Calibri"/>
            </a:endParaRPr>
          </a:p>
        </p:txBody>
      </p:sp>
      <p:pic>
        <p:nvPicPr>
          <p:cNvPr id="8" name="Picture 7" descr="IMG_20200126_133842.jpg"/>
          <p:cNvPicPr>
            <a:picLocks noChangeAspect="1"/>
          </p:cNvPicPr>
          <p:nvPr/>
        </p:nvPicPr>
        <p:blipFill>
          <a:blip r:embed="rId3" cstate="print"/>
          <a:stretch>
            <a:fillRect/>
          </a:stretch>
        </p:blipFill>
        <p:spPr>
          <a:xfrm>
            <a:off x="4858512" y="1912546"/>
            <a:ext cx="4133088" cy="2781374"/>
          </a:xfrm>
          <a:prstGeom prst="rect">
            <a:avLst/>
          </a:prstGeom>
        </p:spPr>
      </p:pic>
      <p:pic>
        <p:nvPicPr>
          <p:cNvPr id="9" name="Picture 8" descr="Capture.PNG"/>
          <p:cNvPicPr>
            <a:picLocks noChangeAspect="1"/>
          </p:cNvPicPr>
          <p:nvPr/>
        </p:nvPicPr>
        <p:blipFill>
          <a:blip r:embed="rId4"/>
          <a:stretch>
            <a:fillRect/>
          </a:stretch>
        </p:blipFill>
        <p:spPr>
          <a:xfrm>
            <a:off x="181789" y="1938528"/>
            <a:ext cx="3865955" cy="2804160"/>
          </a:xfrm>
          <a:prstGeom prst="rect">
            <a:avLst/>
          </a:prstGeom>
        </p:spPr>
      </p:pic>
    </p:spTree>
    <p:extLst>
      <p:ext uri="{BB962C8B-B14F-4D97-AF65-F5344CB8AC3E}">
        <p14:creationId xmlns:p14="http://schemas.microsoft.com/office/powerpoint/2010/main" xmlns="" val="10910069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390</Words>
  <Application>Microsoft Office PowerPoint</Application>
  <PresentationFormat>On-screen Show (16:9)</PresentationFormat>
  <Paragraphs>68</Paragraphs>
  <Slides>12</Slides>
  <Notes>5</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Automated Hydroponics- Soilless Farming</vt:lpstr>
      <vt:lpstr>Proposed Prototype</vt:lpstr>
      <vt:lpstr>Prototype Pictures</vt:lpstr>
      <vt:lpstr>How it works?</vt:lpstr>
      <vt:lpstr>Example Scenarios</vt:lpstr>
      <vt:lpstr>Traditional Farming            Hydroponics</vt:lpstr>
      <vt:lpstr>Main Components</vt:lpstr>
      <vt:lpstr>Slide 8</vt:lpstr>
      <vt:lpstr>Slide 9</vt:lpstr>
      <vt:lpstr>Slide 10</vt:lpstr>
      <vt:lpstr>Hydroponic Lettuce</vt:lpstr>
      <vt:lpstr>Slide 12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dc:title>
  <dc:creator>DELL</dc:creator>
  <cp:lastModifiedBy/>
  <cp:revision>411</cp:revision>
  <dcterms:created xsi:type="dcterms:W3CDTF">2017-08-01T15:40:51Z</dcterms:created>
  <dcterms:modified xsi:type="dcterms:W3CDTF">2020-02-23T23:18:01Z</dcterms:modified>
</cp:coreProperties>
</file>

<file path=docProps/thumbnail.jpeg>
</file>